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5"/>
    </p:embeddedFont>
    <p:embeddedFont>
      <p:font typeface="Montserrat" panose="00000500000000000000" pitchFamily="50" charset="0"/>
      <p:regular r:id="rId16"/>
      <p:bold r:id="rId17"/>
      <p:italic r:id="rId18"/>
      <p:boldItalic r:id="rId19"/>
    </p:embeddedFont>
    <p:embeddedFont>
      <p:font typeface="Montserrat ExtraBold" panose="00000900000000000000" pitchFamily="2" charset="0"/>
      <p:bold r:id="rId20"/>
      <p:boldItalic r:id="rId21"/>
    </p:embeddedFont>
    <p:embeddedFont>
      <p:font typeface="Montserrat Medium" panose="00000600000000000000" pitchFamily="50" charset="0"/>
      <p:regular r:id="rId22"/>
      <p:bold r:id="rId23"/>
      <p:italic r:id="rId24"/>
      <p:boldItalic r:id="rId25"/>
    </p:embeddedFont>
    <p:embeddedFont>
      <p:font typeface="Montserrat SemiBold" panose="00000700000000000000" pitchFamily="50" charset="0"/>
      <p:regular r:id="rId26"/>
      <p:bold r:id="rId27"/>
      <p:italic r:id="rId28"/>
      <p:boldItalic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PT Sans" panose="020B0503020203020204" pitchFamily="34" charset="0"/>
      <p:regular r:id="rId34"/>
      <p:bold r:id="rId35"/>
      <p:italic r:id="rId36"/>
      <p:boldItalic r:id="rId37"/>
    </p:embeddedFont>
    <p:embeddedFont>
      <p:font typeface="Roboto Condensed Light" panose="02000000000000000000" pitchFamily="2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62" y="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0c99fe56d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0c99fe56d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62adbff16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62adbff16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https://news.gallup.com/poll/467804/nurses-retain-top-ethics-rating-below-2020-high.aspx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a09832fbc7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a09832fbc7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a09832fbc7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a09832fbc7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a098f8caf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a098f8caf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7136e1fc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07136e1fc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a098f8caf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a098f8caf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a09832fbc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a09832fbc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a09832fbc7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a09832fbc7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a09832fbc7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a09832fbc7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62adbff16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62adbff16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a09832fbc7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a09832fbc7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8100000">
            <a:off x="6373288" y="-685962"/>
            <a:ext cx="1890945" cy="65154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5745000" y="1744500"/>
            <a:ext cx="3399000" cy="339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054950" y="731925"/>
            <a:ext cx="2235900" cy="2235900"/>
          </a:xfrm>
          <a:prstGeom prst="ellipse">
            <a:avLst/>
          </a:prstGeom>
          <a:solidFill>
            <a:srgbClr val="FFC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-738612" y="-749537"/>
            <a:ext cx="1451700" cy="14517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100" y="903475"/>
            <a:ext cx="3970800" cy="21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ExtraBold"/>
              <a:buNone/>
              <a:defRPr sz="50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13100" y="3206100"/>
            <a:ext cx="3970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 flipH="1">
            <a:off x="5745000" y="1744500"/>
            <a:ext cx="3399000" cy="339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/>
          <p:nvPr/>
        </p:nvSpPr>
        <p:spPr>
          <a:xfrm>
            <a:off x="7335900" y="1476750"/>
            <a:ext cx="2190000" cy="21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1"/>
          <p:cNvGrpSpPr/>
          <p:nvPr/>
        </p:nvGrpSpPr>
        <p:grpSpPr>
          <a:xfrm>
            <a:off x="7906750" y="4079950"/>
            <a:ext cx="1048300" cy="1048300"/>
            <a:chOff x="7750375" y="3805150"/>
            <a:chExt cx="1048300" cy="1048300"/>
          </a:xfrm>
        </p:grpSpPr>
        <p:sp>
          <p:nvSpPr>
            <p:cNvPr id="74" name="Google Shape;74;p11"/>
            <p:cNvSpPr/>
            <p:nvPr/>
          </p:nvSpPr>
          <p:spPr>
            <a:xfrm rot="-5400000">
              <a:off x="7750475" y="3805150"/>
              <a:ext cx="1048200" cy="1048200"/>
            </a:xfrm>
            <a:prstGeom prst="pie">
              <a:avLst>
                <a:gd name="adj1" fmla="val 10799810"/>
                <a:gd name="adj2" fmla="val 1620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flipH="1">
              <a:off x="7750375" y="3805250"/>
              <a:ext cx="1048200" cy="1048200"/>
            </a:xfrm>
            <a:prstGeom prst="pie">
              <a:avLst>
                <a:gd name="adj1" fmla="val 10799810"/>
                <a:gd name="adj2" fmla="val 1620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/>
          <p:nvPr/>
        </p:nvSpPr>
        <p:spPr>
          <a:xfrm rot="10800000">
            <a:off x="-7614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1"/>
          <p:cNvSpPr/>
          <p:nvPr/>
        </p:nvSpPr>
        <p:spPr>
          <a:xfrm>
            <a:off x="411900" y="445350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2336100" y="460410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720000" y="2053675"/>
            <a:ext cx="4493100" cy="21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720000" y="931925"/>
            <a:ext cx="4493100" cy="8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0725" y="4327188"/>
            <a:ext cx="698175" cy="6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/>
          <p:nvPr/>
        </p:nvSpPr>
        <p:spPr>
          <a:xfrm rot="10800000">
            <a:off x="-940025" y="-943475"/>
            <a:ext cx="1875300" cy="1875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2"/>
          <p:cNvSpPr/>
          <p:nvPr/>
        </p:nvSpPr>
        <p:spPr>
          <a:xfrm rot="10800000">
            <a:off x="-694623" y="-698073"/>
            <a:ext cx="1384500" cy="1384500"/>
          </a:xfrm>
          <a:prstGeom prst="pie">
            <a:avLst>
              <a:gd name="adj1" fmla="val 10799810"/>
              <a:gd name="adj2" fmla="val 16200000"/>
            </a:avLst>
          </a:prstGeom>
          <a:solidFill>
            <a:srgbClr val="052A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3454050" y="-1556025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/>
          <p:nvPr/>
        </p:nvSpPr>
        <p:spPr>
          <a:xfrm rot="10800000" flipH="1">
            <a:off x="8471300" y="-701925"/>
            <a:ext cx="1381800" cy="13818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4602000" y="1297650"/>
            <a:ext cx="3828900" cy="13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4602000" y="2641050"/>
            <a:ext cx="3828900" cy="12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1310400" y="539400"/>
            <a:ext cx="6523200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/>
          <p:nvPr/>
        </p:nvSpPr>
        <p:spPr>
          <a:xfrm rot="10800000">
            <a:off x="-940025" y="-943475"/>
            <a:ext cx="1875300" cy="1875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 rot="10800000">
            <a:off x="-694623" y="-698073"/>
            <a:ext cx="1384500" cy="13845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411900" y="445350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8424000" y="38880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 hasCustomPrompt="1"/>
          </p:nvPr>
        </p:nvSpPr>
        <p:spPr>
          <a:xfrm>
            <a:off x="1284000" y="1583550"/>
            <a:ext cx="6576000" cy="14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284000" y="306285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5"/>
          <p:cNvSpPr/>
          <p:nvPr/>
        </p:nvSpPr>
        <p:spPr>
          <a:xfrm rot="2700000">
            <a:off x="-1661456" y="1993005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 rot="-2700000" flipH="1">
            <a:off x="8621344" y="1993005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/>
          <p:nvPr/>
        </p:nvSpPr>
        <p:spPr>
          <a:xfrm rot="-2700000" flipH="1">
            <a:off x="7798044" y="-1204270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/>
          <p:nvPr/>
        </p:nvSpPr>
        <p:spPr>
          <a:xfrm rot="2700000">
            <a:off x="-838156" y="-1204270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5"/>
          <p:cNvSpPr/>
          <p:nvPr/>
        </p:nvSpPr>
        <p:spPr>
          <a:xfrm rot="10800000" flipH="1">
            <a:off x="7293150" y="3466352"/>
            <a:ext cx="2275500" cy="2275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5"/>
          <p:cNvSpPr/>
          <p:nvPr/>
        </p:nvSpPr>
        <p:spPr>
          <a:xfrm flipH="1">
            <a:off x="115942" y="4025931"/>
            <a:ext cx="1194300" cy="1194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>
            <a:off x="7236592" y="-38769"/>
            <a:ext cx="1194300" cy="1194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/>
          <p:nvPr/>
        </p:nvSpPr>
        <p:spPr>
          <a:xfrm rot="10800000" flipH="1">
            <a:off x="-275525" y="-347575"/>
            <a:ext cx="1773900" cy="1773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1499788" y="1911675"/>
            <a:ext cx="2802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2453775" y="12869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1499788" y="2270475"/>
            <a:ext cx="28020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3"/>
          </p:nvPr>
        </p:nvSpPr>
        <p:spPr>
          <a:xfrm>
            <a:off x="4842212" y="1911675"/>
            <a:ext cx="2802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title" idx="4" hasCustomPrompt="1"/>
          </p:nvPr>
        </p:nvSpPr>
        <p:spPr>
          <a:xfrm>
            <a:off x="5796200" y="12869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5"/>
          </p:nvPr>
        </p:nvSpPr>
        <p:spPr>
          <a:xfrm>
            <a:off x="4842212" y="2270475"/>
            <a:ext cx="28020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title" idx="6"/>
          </p:nvPr>
        </p:nvSpPr>
        <p:spPr>
          <a:xfrm>
            <a:off x="1499788" y="3701075"/>
            <a:ext cx="2802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title" idx="7" hasCustomPrompt="1"/>
          </p:nvPr>
        </p:nvSpPr>
        <p:spPr>
          <a:xfrm>
            <a:off x="2453775" y="30782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8"/>
          </p:nvPr>
        </p:nvSpPr>
        <p:spPr>
          <a:xfrm>
            <a:off x="1499788" y="4059900"/>
            <a:ext cx="28020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title" idx="9"/>
          </p:nvPr>
        </p:nvSpPr>
        <p:spPr>
          <a:xfrm>
            <a:off x="4842212" y="3701075"/>
            <a:ext cx="2802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 idx="13" hasCustomPrompt="1"/>
          </p:nvPr>
        </p:nvSpPr>
        <p:spPr>
          <a:xfrm>
            <a:off x="5796200" y="30781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4"/>
          </p:nvPr>
        </p:nvSpPr>
        <p:spPr>
          <a:xfrm>
            <a:off x="4842212" y="4059900"/>
            <a:ext cx="2802000" cy="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8430900" y="145380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8708475" y="24211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 rot="10800000">
            <a:off x="-427375" y="-424901"/>
            <a:ext cx="815400" cy="815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8424000" y="238200"/>
            <a:ext cx="301200" cy="301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/>
          <p:nvPr/>
        </p:nvSpPr>
        <p:spPr>
          <a:xfrm>
            <a:off x="-1515900" y="3486150"/>
            <a:ext cx="2235900" cy="2235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 rot="8100000" flipH="1">
            <a:off x="-1661456" y="-1204270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 rot="-8100000">
            <a:off x="8621344" y="-1204270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/>
          <p:nvPr/>
        </p:nvSpPr>
        <p:spPr>
          <a:xfrm rot="-8100000">
            <a:off x="7798044" y="1993005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8"/>
          <p:cNvSpPr/>
          <p:nvPr/>
        </p:nvSpPr>
        <p:spPr>
          <a:xfrm rot="8100000" flipH="1">
            <a:off x="-838156" y="1993005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174450" y="3526800"/>
            <a:ext cx="1077300" cy="107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7892250" y="539400"/>
            <a:ext cx="1077300" cy="1077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/>
          <p:nvPr/>
        </p:nvSpPr>
        <p:spPr>
          <a:xfrm rot="10800000">
            <a:off x="115942" y="-57758"/>
            <a:ext cx="1194300" cy="1194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/>
          <p:nvPr/>
        </p:nvSpPr>
        <p:spPr>
          <a:xfrm flipH="1">
            <a:off x="7236592" y="4006942"/>
            <a:ext cx="1194300" cy="1194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1749150" y="3061014"/>
            <a:ext cx="5645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1"/>
          </p:nvPr>
        </p:nvSpPr>
        <p:spPr>
          <a:xfrm>
            <a:off x="1749150" y="1645088"/>
            <a:ext cx="56457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720000" y="1836750"/>
            <a:ext cx="359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720000" y="2409450"/>
            <a:ext cx="3593700" cy="8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3454050" y="460410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rot="10800000">
            <a:off x="-7614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3454050" y="-169650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411900" y="8659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8672275" y="38880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4421400" y="470620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411900" y="445350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/>
          <p:nvPr/>
        </p:nvSpPr>
        <p:spPr>
          <a:xfrm>
            <a:off x="8410100" y="440665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0"/>
          <p:cNvSpPr/>
          <p:nvPr/>
        </p:nvSpPr>
        <p:spPr>
          <a:xfrm rot="10800000" flipH="1">
            <a:off x="171350" y="445085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/>
          <p:nvPr/>
        </p:nvSpPr>
        <p:spPr>
          <a:xfrm rot="10800000">
            <a:off x="-410500" y="-410800"/>
            <a:ext cx="793200" cy="7932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0"/>
          <p:cNvSpPr/>
          <p:nvPr/>
        </p:nvSpPr>
        <p:spPr>
          <a:xfrm rot="10800000" flipH="1">
            <a:off x="8633800" y="3861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713100" y="1726625"/>
            <a:ext cx="7704000" cy="28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l="19075" r="22338"/>
          <a:stretch/>
        </p:blipFill>
        <p:spPr>
          <a:xfrm>
            <a:off x="4622825" y="0"/>
            <a:ext cx="45211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 flipH="1">
            <a:off x="5745000" y="1744500"/>
            <a:ext cx="3399000" cy="3399000"/>
          </a:xfrm>
          <a:prstGeom prst="rtTriangle">
            <a:avLst/>
          </a:prstGeom>
          <a:solidFill>
            <a:srgbClr val="052A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311700" y="1440200"/>
            <a:ext cx="1648200" cy="1648200"/>
          </a:xfrm>
          <a:prstGeom prst="ellipse">
            <a:avLst/>
          </a:prstGeom>
          <a:solidFill>
            <a:srgbClr val="FFC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10800000">
            <a:off x="-738612" y="-749537"/>
            <a:ext cx="1451700" cy="14517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713100" y="903475"/>
            <a:ext cx="3970800" cy="21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ExtraBold"/>
              <a:buNone/>
              <a:defRPr sz="50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13100" y="3206100"/>
            <a:ext cx="3970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0725" y="4327188"/>
            <a:ext cx="698175" cy="6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4416125" y="4207500"/>
            <a:ext cx="475800" cy="475800"/>
          </a:xfrm>
          <a:prstGeom prst="ellipse">
            <a:avLst/>
          </a:prstGeom>
          <a:solidFill>
            <a:srgbClr val="FFC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title" idx="2"/>
          </p:nvPr>
        </p:nvSpPr>
        <p:spPr>
          <a:xfrm>
            <a:off x="716525" y="2639225"/>
            <a:ext cx="2172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1"/>
          </p:nvPr>
        </p:nvSpPr>
        <p:spPr>
          <a:xfrm>
            <a:off x="716525" y="3166925"/>
            <a:ext cx="21723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title" idx="3"/>
          </p:nvPr>
        </p:nvSpPr>
        <p:spPr>
          <a:xfrm>
            <a:off x="3485848" y="2639225"/>
            <a:ext cx="2172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4"/>
          </p:nvPr>
        </p:nvSpPr>
        <p:spPr>
          <a:xfrm>
            <a:off x="3485851" y="3166925"/>
            <a:ext cx="21723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title" idx="5"/>
          </p:nvPr>
        </p:nvSpPr>
        <p:spPr>
          <a:xfrm>
            <a:off x="6255171" y="2639225"/>
            <a:ext cx="2172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6"/>
          </p:nvPr>
        </p:nvSpPr>
        <p:spPr>
          <a:xfrm>
            <a:off x="6255177" y="3166925"/>
            <a:ext cx="2172300" cy="6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/>
          <p:nvPr/>
        </p:nvSpPr>
        <p:spPr>
          <a:xfrm>
            <a:off x="3454050" y="460410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1"/>
          <p:cNvSpPr/>
          <p:nvPr/>
        </p:nvSpPr>
        <p:spPr>
          <a:xfrm rot="10800000">
            <a:off x="-7614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1"/>
          <p:cNvSpPr/>
          <p:nvPr/>
        </p:nvSpPr>
        <p:spPr>
          <a:xfrm>
            <a:off x="8430900" y="-578550"/>
            <a:ext cx="2235900" cy="2235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411900" y="8659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8424000" y="460410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/>
          <p:nvPr/>
        </p:nvSpPr>
        <p:spPr>
          <a:xfrm>
            <a:off x="3454050" y="460410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/>
          <p:nvPr/>
        </p:nvSpPr>
        <p:spPr>
          <a:xfrm rot="10800000">
            <a:off x="-7614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2"/>
          <p:cNvSpPr/>
          <p:nvPr/>
        </p:nvSpPr>
        <p:spPr>
          <a:xfrm>
            <a:off x="8430900" y="-578550"/>
            <a:ext cx="2235900" cy="223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2"/>
          <p:cNvSpPr/>
          <p:nvPr/>
        </p:nvSpPr>
        <p:spPr>
          <a:xfrm>
            <a:off x="411900" y="8659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/>
          <p:nvPr/>
        </p:nvSpPr>
        <p:spPr>
          <a:xfrm>
            <a:off x="8615125" y="230265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4421400" y="470620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411900" y="445350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title" idx="2"/>
          </p:nvPr>
        </p:nvSpPr>
        <p:spPr>
          <a:xfrm>
            <a:off x="1023825" y="1625550"/>
            <a:ext cx="2380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023825" y="1991550"/>
            <a:ext cx="2380200" cy="6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title" idx="3"/>
          </p:nvPr>
        </p:nvSpPr>
        <p:spPr>
          <a:xfrm>
            <a:off x="5739983" y="1625550"/>
            <a:ext cx="2380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4"/>
          </p:nvPr>
        </p:nvSpPr>
        <p:spPr>
          <a:xfrm>
            <a:off x="5739981" y="1991550"/>
            <a:ext cx="2380200" cy="6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 idx="5"/>
          </p:nvPr>
        </p:nvSpPr>
        <p:spPr>
          <a:xfrm>
            <a:off x="1023825" y="3059050"/>
            <a:ext cx="2380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subTitle" idx="6"/>
          </p:nvPr>
        </p:nvSpPr>
        <p:spPr>
          <a:xfrm>
            <a:off x="1023825" y="3424950"/>
            <a:ext cx="2380200" cy="6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title" idx="7"/>
          </p:nvPr>
        </p:nvSpPr>
        <p:spPr>
          <a:xfrm>
            <a:off x="5739975" y="3058950"/>
            <a:ext cx="2380200" cy="3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8"/>
          </p:nvPr>
        </p:nvSpPr>
        <p:spPr>
          <a:xfrm>
            <a:off x="5739975" y="3424950"/>
            <a:ext cx="2380200" cy="6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 txBox="1">
            <a:spLocks noGrp="1"/>
          </p:cNvSpPr>
          <p:nvPr>
            <p:ph type="title" idx="2"/>
          </p:nvPr>
        </p:nvSpPr>
        <p:spPr>
          <a:xfrm>
            <a:off x="982625" y="1848500"/>
            <a:ext cx="20538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ubTitle" idx="1"/>
          </p:nvPr>
        </p:nvSpPr>
        <p:spPr>
          <a:xfrm>
            <a:off x="982625" y="2306000"/>
            <a:ext cx="2053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title" idx="3"/>
          </p:nvPr>
        </p:nvSpPr>
        <p:spPr>
          <a:xfrm>
            <a:off x="3545100" y="1848500"/>
            <a:ext cx="20538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subTitle" idx="4"/>
          </p:nvPr>
        </p:nvSpPr>
        <p:spPr>
          <a:xfrm>
            <a:off x="3545095" y="2306000"/>
            <a:ext cx="2053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 idx="5"/>
          </p:nvPr>
        </p:nvSpPr>
        <p:spPr>
          <a:xfrm>
            <a:off x="982625" y="3618900"/>
            <a:ext cx="20538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6"/>
          </p:nvPr>
        </p:nvSpPr>
        <p:spPr>
          <a:xfrm>
            <a:off x="982625" y="4076400"/>
            <a:ext cx="2053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title" idx="7"/>
          </p:nvPr>
        </p:nvSpPr>
        <p:spPr>
          <a:xfrm>
            <a:off x="3545095" y="3618900"/>
            <a:ext cx="20538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subTitle" idx="8"/>
          </p:nvPr>
        </p:nvSpPr>
        <p:spPr>
          <a:xfrm>
            <a:off x="3545095" y="4076400"/>
            <a:ext cx="2053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title" idx="9"/>
          </p:nvPr>
        </p:nvSpPr>
        <p:spPr>
          <a:xfrm>
            <a:off x="6107574" y="1848500"/>
            <a:ext cx="20538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subTitle" idx="13"/>
          </p:nvPr>
        </p:nvSpPr>
        <p:spPr>
          <a:xfrm>
            <a:off x="6107564" y="2306000"/>
            <a:ext cx="2053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 idx="14"/>
          </p:nvPr>
        </p:nvSpPr>
        <p:spPr>
          <a:xfrm>
            <a:off x="6107572" y="3618900"/>
            <a:ext cx="20538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23"/>
          <p:cNvSpPr txBox="1">
            <a:spLocks noGrp="1"/>
          </p:cNvSpPr>
          <p:nvPr>
            <p:ph type="subTitle" idx="15"/>
          </p:nvPr>
        </p:nvSpPr>
        <p:spPr>
          <a:xfrm>
            <a:off x="6107564" y="4076400"/>
            <a:ext cx="2053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3"/>
          <p:cNvSpPr/>
          <p:nvPr/>
        </p:nvSpPr>
        <p:spPr>
          <a:xfrm flipH="1">
            <a:off x="-768300" y="4414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"/>
          <p:cNvSpPr/>
          <p:nvPr/>
        </p:nvSpPr>
        <p:spPr>
          <a:xfrm>
            <a:off x="8430900" y="3486150"/>
            <a:ext cx="2235900" cy="22359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3"/>
          <p:cNvSpPr/>
          <p:nvPr/>
        </p:nvSpPr>
        <p:spPr>
          <a:xfrm rot="10800000" flipH="1">
            <a:off x="411900" y="39673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3"/>
          <p:cNvSpPr/>
          <p:nvPr/>
        </p:nvSpPr>
        <p:spPr>
          <a:xfrm>
            <a:off x="8424000" y="38880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3"/>
          <p:cNvSpPr/>
          <p:nvPr/>
        </p:nvSpPr>
        <p:spPr>
          <a:xfrm>
            <a:off x="-1522800" y="-57855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title" hasCustomPrompt="1"/>
          </p:nvPr>
        </p:nvSpPr>
        <p:spPr>
          <a:xfrm>
            <a:off x="1197750" y="2023300"/>
            <a:ext cx="1302600" cy="8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1"/>
          </p:nvPr>
        </p:nvSpPr>
        <p:spPr>
          <a:xfrm>
            <a:off x="720000" y="3891553"/>
            <a:ext cx="225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title" idx="2" hasCustomPrompt="1"/>
          </p:nvPr>
        </p:nvSpPr>
        <p:spPr>
          <a:xfrm>
            <a:off x="3920925" y="2023300"/>
            <a:ext cx="1302600" cy="8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8" name="Google Shape;208;p24"/>
          <p:cNvSpPr txBox="1">
            <a:spLocks noGrp="1"/>
          </p:cNvSpPr>
          <p:nvPr>
            <p:ph type="subTitle" idx="3"/>
          </p:nvPr>
        </p:nvSpPr>
        <p:spPr>
          <a:xfrm>
            <a:off x="3446400" y="3891527"/>
            <a:ext cx="225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title" idx="4" hasCustomPrompt="1"/>
          </p:nvPr>
        </p:nvSpPr>
        <p:spPr>
          <a:xfrm>
            <a:off x="6644100" y="2023300"/>
            <a:ext cx="1302600" cy="8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0" name="Google Shape;210;p24"/>
          <p:cNvSpPr txBox="1">
            <a:spLocks noGrp="1"/>
          </p:cNvSpPr>
          <p:nvPr>
            <p:ph type="subTitle" idx="5"/>
          </p:nvPr>
        </p:nvSpPr>
        <p:spPr>
          <a:xfrm>
            <a:off x="6172800" y="3891525"/>
            <a:ext cx="225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title" idx="7"/>
          </p:nvPr>
        </p:nvSpPr>
        <p:spPr>
          <a:xfrm>
            <a:off x="720000" y="3434050"/>
            <a:ext cx="22581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title" idx="8"/>
          </p:nvPr>
        </p:nvSpPr>
        <p:spPr>
          <a:xfrm>
            <a:off x="3446400" y="3434050"/>
            <a:ext cx="22581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title" idx="9"/>
          </p:nvPr>
        </p:nvSpPr>
        <p:spPr>
          <a:xfrm>
            <a:off x="6172800" y="3434050"/>
            <a:ext cx="2258100" cy="4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" name="Google Shape;215;p24"/>
          <p:cNvSpPr/>
          <p:nvPr/>
        </p:nvSpPr>
        <p:spPr>
          <a:xfrm rot="10800000" flipH="1">
            <a:off x="84246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4"/>
          <p:cNvSpPr/>
          <p:nvPr/>
        </p:nvSpPr>
        <p:spPr>
          <a:xfrm flipH="1">
            <a:off x="-1522200" y="-578550"/>
            <a:ext cx="2235900" cy="223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4"/>
          <p:cNvSpPr/>
          <p:nvPr/>
        </p:nvSpPr>
        <p:spPr>
          <a:xfrm flipH="1">
            <a:off x="8431500" y="8659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4"/>
          <p:cNvSpPr/>
          <p:nvPr/>
        </p:nvSpPr>
        <p:spPr>
          <a:xfrm flipH="1">
            <a:off x="228275" y="242115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4"/>
          <p:cNvSpPr/>
          <p:nvPr/>
        </p:nvSpPr>
        <p:spPr>
          <a:xfrm flipH="1">
            <a:off x="8431500" y="4453500"/>
            <a:ext cx="301200" cy="3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/>
          <p:nvPr/>
        </p:nvSpPr>
        <p:spPr>
          <a:xfrm>
            <a:off x="-1522800" y="-57855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8424000" y="4453500"/>
            <a:ext cx="301200" cy="301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5"/>
          <p:cNvSpPr/>
          <p:nvPr/>
        </p:nvSpPr>
        <p:spPr>
          <a:xfrm flipH="1">
            <a:off x="-738612" y="4425338"/>
            <a:ext cx="1451700" cy="14517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5"/>
          <p:cNvSpPr/>
          <p:nvPr/>
        </p:nvSpPr>
        <p:spPr>
          <a:xfrm rot="10800000" flipH="1">
            <a:off x="8420825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/>
          <p:nvPr/>
        </p:nvSpPr>
        <p:spPr>
          <a:xfrm>
            <a:off x="3454050" y="4604100"/>
            <a:ext cx="2235900" cy="2235900"/>
          </a:xfrm>
          <a:prstGeom prst="ellipse">
            <a:avLst/>
          </a:prstGeom>
          <a:solidFill>
            <a:srgbClr val="FFD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 flipH="1">
            <a:off x="-1515900" y="-578550"/>
            <a:ext cx="2235900" cy="2235900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 rot="-8100000">
            <a:off x="6373288" y="-685962"/>
            <a:ext cx="1890945" cy="65154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7"/>
          <p:cNvSpPr/>
          <p:nvPr/>
        </p:nvSpPr>
        <p:spPr>
          <a:xfrm flipH="1">
            <a:off x="5745000" y="1744500"/>
            <a:ext cx="3399000" cy="339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7"/>
          <p:cNvSpPr/>
          <p:nvPr/>
        </p:nvSpPr>
        <p:spPr>
          <a:xfrm>
            <a:off x="8054950" y="731925"/>
            <a:ext cx="2235900" cy="223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7"/>
          <p:cNvSpPr/>
          <p:nvPr/>
        </p:nvSpPr>
        <p:spPr>
          <a:xfrm rot="10800000">
            <a:off x="-7614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1"/>
          </p:nvPr>
        </p:nvSpPr>
        <p:spPr>
          <a:xfrm>
            <a:off x="720000" y="2182700"/>
            <a:ext cx="3434700" cy="12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/>
          <p:nvPr/>
        </p:nvSpPr>
        <p:spPr>
          <a:xfrm>
            <a:off x="720000" y="3586913"/>
            <a:ext cx="347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, infographics and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/>
          <p:nvPr/>
        </p:nvSpPr>
        <p:spPr>
          <a:xfrm rot="8100000" flipH="1">
            <a:off x="-1661456" y="-1204270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8"/>
          <p:cNvSpPr/>
          <p:nvPr/>
        </p:nvSpPr>
        <p:spPr>
          <a:xfrm rot="-8100000">
            <a:off x="8621344" y="-1204270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8"/>
          <p:cNvSpPr/>
          <p:nvPr/>
        </p:nvSpPr>
        <p:spPr>
          <a:xfrm rot="-8100000">
            <a:off x="7798044" y="1993005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8"/>
          <p:cNvSpPr/>
          <p:nvPr/>
        </p:nvSpPr>
        <p:spPr>
          <a:xfrm rot="8100000" flipH="1">
            <a:off x="-838156" y="1993005"/>
            <a:ext cx="2184111" cy="437373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8"/>
          <p:cNvSpPr/>
          <p:nvPr/>
        </p:nvSpPr>
        <p:spPr>
          <a:xfrm>
            <a:off x="174450" y="3526800"/>
            <a:ext cx="1077300" cy="107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8"/>
          <p:cNvSpPr/>
          <p:nvPr/>
        </p:nvSpPr>
        <p:spPr>
          <a:xfrm>
            <a:off x="7892250" y="539400"/>
            <a:ext cx="1077300" cy="1077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8"/>
          <p:cNvSpPr/>
          <p:nvPr/>
        </p:nvSpPr>
        <p:spPr>
          <a:xfrm rot="10800000">
            <a:off x="115942" y="-57758"/>
            <a:ext cx="1194300" cy="1194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8"/>
          <p:cNvSpPr/>
          <p:nvPr/>
        </p:nvSpPr>
        <p:spPr>
          <a:xfrm flipH="1">
            <a:off x="7236592" y="4006942"/>
            <a:ext cx="1194300" cy="1194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/>
          <p:nvPr/>
        </p:nvSpPr>
        <p:spPr>
          <a:xfrm>
            <a:off x="-1522800" y="-578550"/>
            <a:ext cx="2235900" cy="2235900"/>
          </a:xfrm>
          <a:prstGeom prst="ellipse">
            <a:avLst/>
          </a:prstGeom>
          <a:solidFill>
            <a:srgbClr val="4CD2F8">
              <a:alpha val="33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/>
          <p:nvPr/>
        </p:nvSpPr>
        <p:spPr>
          <a:xfrm>
            <a:off x="8424000" y="4453500"/>
            <a:ext cx="301200" cy="301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/>
          <p:nvPr/>
        </p:nvSpPr>
        <p:spPr>
          <a:xfrm flipH="1">
            <a:off x="-738612" y="4425338"/>
            <a:ext cx="1451700" cy="14517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"/>
          <p:cNvSpPr/>
          <p:nvPr/>
        </p:nvSpPr>
        <p:spPr>
          <a:xfrm rot="10800000" flipH="1">
            <a:off x="8420825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3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0000" y="2227650"/>
            <a:ext cx="3563400" cy="13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 idx="2" hasCustomPrompt="1"/>
          </p:nvPr>
        </p:nvSpPr>
        <p:spPr>
          <a:xfrm>
            <a:off x="1956150" y="1026525"/>
            <a:ext cx="10911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720000" y="3532875"/>
            <a:ext cx="3563400" cy="6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rot="-8100000">
            <a:off x="6373288" y="-685962"/>
            <a:ext cx="1890945" cy="65154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-7815867" flipH="1">
            <a:off x="4736390" y="3250096"/>
            <a:ext cx="1904021" cy="1904021"/>
          </a:xfrm>
          <a:prstGeom prst="pie">
            <a:avLst>
              <a:gd name="adj1" fmla="val 10799810"/>
              <a:gd name="adj2" fmla="val 2158001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flipH="1">
            <a:off x="5745000" y="1744500"/>
            <a:ext cx="3399000" cy="339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8158350" y="1687550"/>
            <a:ext cx="1907400" cy="1907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10800000" flipH="1">
            <a:off x="8471300" y="-701925"/>
            <a:ext cx="1381800" cy="13818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rot="10800000">
            <a:off x="-940025" y="-943475"/>
            <a:ext cx="1875300" cy="1875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rot="10800000">
            <a:off x="-694623" y="-698073"/>
            <a:ext cx="1384500" cy="1384500"/>
          </a:xfrm>
          <a:prstGeom prst="pie">
            <a:avLst>
              <a:gd name="adj1" fmla="val 10799810"/>
              <a:gd name="adj2" fmla="val 16200000"/>
            </a:avLst>
          </a:prstGeom>
          <a:solidFill>
            <a:srgbClr val="052A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5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 rot="10800000" flipH="1">
            <a:off x="84240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rgbClr val="FFD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-396600" y="4758450"/>
            <a:ext cx="793200" cy="793200"/>
          </a:xfrm>
          <a:prstGeom prst="pie">
            <a:avLst>
              <a:gd name="adj1" fmla="val 10799810"/>
              <a:gd name="adj2" fmla="val 16200000"/>
            </a:avLst>
          </a:prstGeom>
          <a:solidFill>
            <a:srgbClr val="3549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0725" y="4327188"/>
            <a:ext cx="698173" cy="69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>
  <p:cSld name="TITLE_AND_BODY_4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rot="10800000" flipH="1">
            <a:off x="84240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rgbClr val="FFD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0725" y="4327188"/>
            <a:ext cx="698173" cy="69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/>
          <p:nvPr/>
        </p:nvSpPr>
        <p:spPr>
          <a:xfrm rot="10800000" flipH="1">
            <a:off x="84240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rgbClr val="293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185250" y="388800"/>
            <a:ext cx="301200" cy="301200"/>
          </a:xfrm>
          <a:prstGeom prst="ellipse">
            <a:avLst/>
          </a:prstGeom>
          <a:solidFill>
            <a:srgbClr val="3549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/>
          <p:nvPr/>
        </p:nvSpPr>
        <p:spPr>
          <a:xfrm flipH="1">
            <a:off x="-396600" y="4758450"/>
            <a:ext cx="793200" cy="793200"/>
          </a:xfrm>
          <a:prstGeom prst="pie">
            <a:avLst>
              <a:gd name="adj1" fmla="val 10799810"/>
              <a:gd name="adj2" fmla="val 16200000"/>
            </a:avLst>
          </a:prstGeom>
          <a:solidFill>
            <a:srgbClr val="FFC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0725" y="4327188"/>
            <a:ext cx="698175" cy="6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 flipH="1">
            <a:off x="8424000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85250" y="3888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flipH="1">
            <a:off x="-396600" y="4758450"/>
            <a:ext cx="793200" cy="7932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0725" y="4327188"/>
            <a:ext cx="698175" cy="6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/>
          <p:nvPr/>
        </p:nvSpPr>
        <p:spPr>
          <a:xfrm>
            <a:off x="-27650" y="-9875"/>
            <a:ext cx="4421700" cy="5200800"/>
          </a:xfrm>
          <a:prstGeom prst="rect">
            <a:avLst/>
          </a:prstGeom>
          <a:solidFill>
            <a:srgbClr val="35495E">
              <a:alpha val="83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5495E"/>
              </a:solidFill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185250" y="3888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 flipH="1">
            <a:off x="-940025" y="4217450"/>
            <a:ext cx="1875300" cy="18753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36050" y="2490908"/>
            <a:ext cx="36999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2"/>
          </p:nvPr>
        </p:nvSpPr>
        <p:spPr>
          <a:xfrm>
            <a:off x="5008050" y="2490758"/>
            <a:ext cx="36999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5008061" y="2952758"/>
            <a:ext cx="36999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3"/>
          </p:nvPr>
        </p:nvSpPr>
        <p:spPr>
          <a:xfrm>
            <a:off x="436050" y="2952758"/>
            <a:ext cx="3699900" cy="73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63" name="Google Shape;6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70725" y="4327188"/>
            <a:ext cx="698175" cy="6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/>
          <p:nvPr/>
        </p:nvSpPr>
        <p:spPr>
          <a:xfrm rot="10800000">
            <a:off x="-741625" y="-747200"/>
            <a:ext cx="1481400" cy="14814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 flipH="1">
            <a:off x="8647125" y="3888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8748875" y="4758450"/>
            <a:ext cx="793200" cy="793200"/>
          </a:xfrm>
          <a:prstGeom prst="pie">
            <a:avLst>
              <a:gd name="adj1" fmla="val 10799810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"/>
          <p:cNvSpPr/>
          <p:nvPr/>
        </p:nvSpPr>
        <p:spPr>
          <a:xfrm flipH="1">
            <a:off x="184675" y="4758450"/>
            <a:ext cx="301200" cy="301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●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○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■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●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○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■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●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"/>
              <a:buChar char="○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Nunito"/>
              <a:buChar char="■"/>
              <a:defRPr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3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newswire.com/en/news-release/2023/08/21/2728482/0/en/Hearing-Aids-Market-Size-to-Surpass-USD-21-09-billion-by-2030-exhibiting-a-CAGR-of-8-4.html#:~:text=As%20per%20the%20report%20by,8.4%25%20during%20the%20forecast%20perio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www.ncbi.nlm.nih.gov/pmc/articles/PMC3665209/#:~:text=For%20those%20who%20are%20candidates,Davis%20et%20al%2C%202007).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/>
        </p:nvSpPr>
        <p:spPr>
          <a:xfrm>
            <a:off x="2131275" y="1580613"/>
            <a:ext cx="38160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Bridging The Gap: </a:t>
            </a:r>
            <a:r>
              <a:rPr lang="en" sz="25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Why OTC Hearing Brands &amp; The Medical Community Need To Work Together</a:t>
            </a:r>
            <a:endParaRPr sz="25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32"/>
          <p:cNvSpPr txBox="1"/>
          <p:nvPr/>
        </p:nvSpPr>
        <p:spPr>
          <a:xfrm>
            <a:off x="2131275" y="32576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Ishan Patel, Founder &amp; CEO, </a:t>
            </a:r>
            <a:endParaRPr sz="15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Audien Hearing</a:t>
            </a:r>
            <a:endParaRPr sz="15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6" name="Google Shape;2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7275" y="1077163"/>
            <a:ext cx="2872226" cy="287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2"/>
          <p:cNvSpPr/>
          <p:nvPr/>
        </p:nvSpPr>
        <p:spPr>
          <a:xfrm rot="-5400000">
            <a:off x="566750" y="1149938"/>
            <a:ext cx="2726700" cy="2726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419462" y="-2685484"/>
            <a:ext cx="3932975" cy="55767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1"/>
          <p:cNvSpPr txBox="1">
            <a:spLocks noGrp="1"/>
          </p:cNvSpPr>
          <p:nvPr>
            <p:ph type="title" idx="4294967295"/>
          </p:nvPr>
        </p:nvSpPr>
        <p:spPr>
          <a:xfrm>
            <a:off x="1748800" y="714125"/>
            <a:ext cx="4042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Why OTC brands &amp; </a:t>
            </a:r>
            <a:br>
              <a:rPr lang="en" sz="2400" b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2400" b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patients need doctors</a:t>
            </a:r>
            <a:endParaRPr sz="2400" b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1" name="Google Shape;361;p41"/>
          <p:cNvSpPr txBox="1">
            <a:spLocks noGrp="1"/>
          </p:cNvSpPr>
          <p:nvPr>
            <p:ph type="body" idx="4294967295"/>
          </p:nvPr>
        </p:nvSpPr>
        <p:spPr>
          <a:xfrm>
            <a:off x="877850" y="1675950"/>
            <a:ext cx="79569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500"/>
              <a:buFont typeface="Montserrat Medium"/>
              <a:buChar char="●"/>
            </a:pPr>
            <a:r>
              <a:rPr lang="en" sz="1500" dirty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Doctors are the 2nd most trusted professionals in the world</a:t>
            </a:r>
            <a:endParaRPr sz="1500" dirty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Clr>
                <a:srgbClr val="35495E"/>
              </a:buClr>
              <a:buSzPts val="1500"/>
              <a:buFont typeface="Montserrat Medium"/>
              <a:buChar char="●"/>
            </a:pPr>
            <a:r>
              <a:rPr lang="en" sz="1500" u="sng" dirty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What Audien has learned from fielding 20,000+ calls per month</a:t>
            </a:r>
            <a:endParaRPr sz="1500" u="sng" dirty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23850" algn="l" rtl="0">
              <a:spcBef>
                <a:spcPts val="1600"/>
              </a:spcBef>
              <a:spcAft>
                <a:spcPts val="0"/>
              </a:spcAft>
              <a:buClr>
                <a:srgbClr val="35495E"/>
              </a:buClr>
              <a:buSzPts val="1500"/>
              <a:buFont typeface="Montserrat"/>
              <a:buChar char="○"/>
            </a:pPr>
            <a:r>
              <a:rPr lang="en" sz="15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Starting your hearing journey is very emotional</a:t>
            </a:r>
            <a:endParaRPr sz="15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23850" algn="l" rtl="0">
              <a:spcBef>
                <a:spcPts val="1600"/>
              </a:spcBef>
              <a:spcAft>
                <a:spcPts val="0"/>
              </a:spcAft>
              <a:buClr>
                <a:srgbClr val="35495E"/>
              </a:buClr>
              <a:buSzPts val="1500"/>
              <a:buFont typeface="Montserrat"/>
              <a:buChar char="○"/>
            </a:pPr>
            <a:r>
              <a:rPr lang="en" sz="15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Customers are seeking guidance</a:t>
            </a:r>
            <a:endParaRPr sz="15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600"/>
              </a:spcBef>
              <a:spcAft>
                <a:spcPts val="1600"/>
              </a:spcAft>
              <a:buClr>
                <a:srgbClr val="35495E"/>
              </a:buClr>
              <a:buSzPts val="1500"/>
              <a:buFont typeface="Montserrat Medium"/>
              <a:buChar char="●"/>
            </a:pPr>
            <a:r>
              <a:rPr lang="en" sz="1500" dirty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Practitioners are the most qualified and relied upon </a:t>
            </a:r>
            <a:endParaRPr sz="1500" dirty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1027800" y="714128"/>
            <a:ext cx="557400" cy="5571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3" name="Google Shape;363;p41"/>
          <p:cNvPicPr preferRelativeResize="0"/>
          <p:nvPr/>
        </p:nvPicPr>
        <p:blipFill rotWithShape="1">
          <a:blip r:embed="rId4">
            <a:alphaModFix/>
          </a:blip>
          <a:srcRect b="-29065"/>
          <a:stretch/>
        </p:blipFill>
        <p:spPr>
          <a:xfrm>
            <a:off x="1027869" y="714128"/>
            <a:ext cx="557083" cy="7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 txBox="1">
            <a:spLocks noGrp="1"/>
          </p:cNvSpPr>
          <p:nvPr>
            <p:ph type="title" idx="4294967295"/>
          </p:nvPr>
        </p:nvSpPr>
        <p:spPr>
          <a:xfrm>
            <a:off x="713100" y="1402838"/>
            <a:ext cx="2958600" cy="3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500" b="0">
                <a:solidFill>
                  <a:srgbClr val="F8F8F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OTC hearing brands and the medical community can work together</a:t>
            </a:r>
            <a:endParaRPr sz="2500" b="0">
              <a:solidFill>
                <a:srgbClr val="F8F8F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00" b="0">
              <a:solidFill>
                <a:srgbClr val="F8F8F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9" name="Google Shape;369;p42"/>
          <p:cNvSpPr txBox="1">
            <a:spLocks noGrp="1"/>
          </p:cNvSpPr>
          <p:nvPr>
            <p:ph type="body" idx="4294967295"/>
          </p:nvPr>
        </p:nvSpPr>
        <p:spPr>
          <a:xfrm>
            <a:off x="4642000" y="1230575"/>
            <a:ext cx="39225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Char char="●"/>
            </a:pPr>
            <a:r>
              <a:rPr lang="en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Step 1:</a:t>
            </a: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increase market size and conversion rate by offering OTC options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Char char="●"/>
            </a:pPr>
            <a:r>
              <a:rPr lang="en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Step 2:</a:t>
            </a: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shorten buying cycle from 7 years to 7 days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Char char="●"/>
            </a:pPr>
            <a:r>
              <a:rPr lang="en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Step 3:</a:t>
            </a: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move patients up the value chain 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Char char="●"/>
            </a:pPr>
            <a:r>
              <a:rPr lang="en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Step 4:</a:t>
            </a: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build lifetime customer relationships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Char char="●"/>
            </a:pPr>
            <a:r>
              <a:rPr lang="en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Step 5:</a:t>
            </a: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watch the referrals pour in 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42"/>
          <p:cNvSpPr/>
          <p:nvPr/>
        </p:nvSpPr>
        <p:spPr>
          <a:xfrm>
            <a:off x="856075" y="1090056"/>
            <a:ext cx="1353600" cy="13536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/>
          <p:nvPr/>
        </p:nvSpPr>
        <p:spPr>
          <a:xfrm rot="-5400000">
            <a:off x="1187888" y="1498488"/>
            <a:ext cx="2885700" cy="28857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6" name="Google Shape;376;p43"/>
          <p:cNvSpPr txBox="1">
            <a:spLocks noGrp="1"/>
          </p:cNvSpPr>
          <p:nvPr>
            <p:ph type="title" idx="429496729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495E"/>
                </a:solidFill>
              </a:rPr>
              <a:t>Conclusion</a:t>
            </a:r>
            <a:endParaRPr>
              <a:solidFill>
                <a:srgbClr val="35495E"/>
              </a:solidFill>
            </a:endParaRPr>
          </a:p>
        </p:txBody>
      </p:sp>
      <p:pic>
        <p:nvPicPr>
          <p:cNvPr id="377" name="Google Shape;3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354625" y="306326"/>
            <a:ext cx="3932975" cy="526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 txBox="1"/>
          <p:nvPr/>
        </p:nvSpPr>
        <p:spPr>
          <a:xfrm>
            <a:off x="3301075" y="2288575"/>
            <a:ext cx="18645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Medical professionals and OTC brands must work together to serve as many patients as possible</a:t>
            </a:r>
            <a:endParaRPr>
              <a:solidFill>
                <a:srgbClr val="35495E"/>
              </a:solidFill>
            </a:endParaRPr>
          </a:p>
        </p:txBody>
      </p:sp>
      <p:sp>
        <p:nvSpPr>
          <p:cNvPr id="379" name="Google Shape;379;p43"/>
          <p:cNvSpPr txBox="1"/>
          <p:nvPr/>
        </p:nvSpPr>
        <p:spPr>
          <a:xfrm>
            <a:off x="5344600" y="2288575"/>
            <a:ext cx="1864500" cy="2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Audien has the brand, product, and service needed to be the bridge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0" name="Google Shape;38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175" y="1720650"/>
            <a:ext cx="441450" cy="4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4025" y="1720650"/>
            <a:ext cx="441450" cy="4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/>
          <p:nvPr/>
        </p:nvSpPr>
        <p:spPr>
          <a:xfrm>
            <a:off x="1279350" y="748175"/>
            <a:ext cx="1273200" cy="12732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" name="Google Shape;273;p33"/>
          <p:cNvSpPr txBox="1"/>
          <p:nvPr/>
        </p:nvSpPr>
        <p:spPr>
          <a:xfrm>
            <a:off x="1234000" y="2614625"/>
            <a:ext cx="6472800" cy="13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9384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CEO and Founder of Audien Hearing</a:t>
            </a:r>
            <a:endParaRPr sz="13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OTC hearing industry since 2018 </a:t>
            </a:r>
            <a:endParaRPr sz="13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Worked in many roles such as product testing, fulfillment, customer service, and phone sales</a:t>
            </a:r>
            <a:endParaRPr sz="13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Scaled Audien Hearing to 500,000+ customers</a:t>
            </a:r>
            <a:endParaRPr sz="13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●"/>
            </a:pPr>
            <a:r>
              <a:rPr lang="en" sz="13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Developed several custom hearing products with innovative features and competitive prices</a:t>
            </a:r>
            <a:endParaRPr sz="20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3"/>
          <p:cNvSpPr txBox="1"/>
          <p:nvPr/>
        </p:nvSpPr>
        <p:spPr>
          <a:xfrm>
            <a:off x="2743200" y="938375"/>
            <a:ext cx="3000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93849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  <a:br>
              <a:rPr lang="en" sz="2800">
                <a:solidFill>
                  <a:srgbClr val="29384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800">
                <a:solidFill>
                  <a:srgbClr val="293849"/>
                </a:solidFill>
                <a:latin typeface="Montserrat"/>
                <a:ea typeface="Montserrat"/>
                <a:cs typeface="Montserrat"/>
                <a:sym typeface="Montserrat"/>
              </a:rPr>
              <a:t>Ishan Patel</a:t>
            </a:r>
            <a:endParaRPr/>
          </a:p>
        </p:txBody>
      </p:sp>
      <p:pic>
        <p:nvPicPr>
          <p:cNvPr id="275" name="Google Shape;275;p33"/>
          <p:cNvPicPr preferRelativeResize="0"/>
          <p:nvPr/>
        </p:nvPicPr>
        <p:blipFill rotWithShape="1">
          <a:blip r:embed="rId3">
            <a:alphaModFix/>
          </a:blip>
          <a:srcRect t="15359" b="8490"/>
          <a:stretch/>
        </p:blipFill>
        <p:spPr>
          <a:xfrm>
            <a:off x="1416150" y="807725"/>
            <a:ext cx="1136400" cy="1154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/>
          <p:nvPr/>
        </p:nvSpPr>
        <p:spPr>
          <a:xfrm>
            <a:off x="-8575" y="-17150"/>
            <a:ext cx="4650600" cy="5237700"/>
          </a:xfrm>
          <a:prstGeom prst="rect">
            <a:avLst/>
          </a:prstGeom>
          <a:solidFill>
            <a:srgbClr val="35495E">
              <a:alpha val="83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442375" y="1346350"/>
            <a:ext cx="4005900" cy="24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41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hearing aid market is growing </a:t>
            </a:r>
            <a:r>
              <a:rPr lang="en" sz="4100" b="1">
                <a:solidFill>
                  <a:srgbClr val="FFD542"/>
                </a:solidFill>
                <a:latin typeface="Montserrat"/>
                <a:ea typeface="Montserrat"/>
                <a:cs typeface="Montserrat"/>
                <a:sym typeface="Montserrat"/>
              </a:rPr>
              <a:t>FAST</a:t>
            </a:r>
            <a:endParaRPr sz="4100" b="1">
              <a:solidFill>
                <a:srgbClr val="FFD5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20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34"/>
          <p:cNvSpPr txBox="1"/>
          <p:nvPr/>
        </p:nvSpPr>
        <p:spPr>
          <a:xfrm>
            <a:off x="4919025" y="1296463"/>
            <a:ext cx="3431100" cy="25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From 2023 to 2030, the $12B hearing aid market is projected to grow 75% to $21B at a CAGR of 8.4%</a:t>
            </a:r>
            <a:endParaRPr sz="13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Majority of the market is still traditional hearing aids</a:t>
            </a:r>
            <a:endParaRPr sz="13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We’ve yet to scratch the surface of how OTC will affect hearing aid market growth</a:t>
            </a:r>
            <a:endParaRPr sz="13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34"/>
          <p:cNvSpPr/>
          <p:nvPr/>
        </p:nvSpPr>
        <p:spPr>
          <a:xfrm>
            <a:off x="5183500" y="1415425"/>
            <a:ext cx="162000" cy="162000"/>
          </a:xfrm>
          <a:prstGeom prst="ellipse">
            <a:avLst/>
          </a:prstGeom>
          <a:solidFill>
            <a:srgbClr val="FFD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" name="Google Shape;284;p34"/>
          <p:cNvSpPr/>
          <p:nvPr/>
        </p:nvSpPr>
        <p:spPr>
          <a:xfrm>
            <a:off x="5183500" y="2482225"/>
            <a:ext cx="162000" cy="162000"/>
          </a:xfrm>
          <a:prstGeom prst="ellipse">
            <a:avLst/>
          </a:prstGeom>
          <a:solidFill>
            <a:srgbClr val="FFD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5" name="Google Shape;285;p34"/>
          <p:cNvSpPr/>
          <p:nvPr/>
        </p:nvSpPr>
        <p:spPr>
          <a:xfrm>
            <a:off x="5183500" y="3091825"/>
            <a:ext cx="162000" cy="162000"/>
          </a:xfrm>
          <a:prstGeom prst="ellipse">
            <a:avLst/>
          </a:prstGeom>
          <a:solidFill>
            <a:srgbClr val="FFD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5183500" y="4427700"/>
            <a:ext cx="31665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5495E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500" u="sng">
                <a:solidFill>
                  <a:srgbClr val="35495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https://www.globenewswire.com/en/news-release/2023/08/21/2728482/0/en/Hearing-Aids-Market-Size-to-Surpass-USD-21-09-billion-by-2030-exhibiting-a-CAGR-of-8-4.html#:~:text=As%20per%20the%20report%20by,8.4%25%20during%20the%20forecast%20period</a:t>
            </a:r>
            <a:endParaRPr sz="400">
              <a:solidFill>
                <a:srgbClr val="35495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/>
        </p:nvSpPr>
        <p:spPr>
          <a:xfrm>
            <a:off x="1087750" y="795788"/>
            <a:ext cx="6970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state of the hearing industry</a:t>
            </a:r>
            <a:endParaRPr sz="28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8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2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1140125" y="1706525"/>
            <a:ext cx="7133700" cy="27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The big problem:</a:t>
            </a:r>
            <a:r>
              <a:rPr lang="en" sz="15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The hearing consumer is </a:t>
            </a:r>
            <a:r>
              <a:rPr lang="en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massively </a:t>
            </a: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underserved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More than 80% of people with hearing loss don’t wear hearing aids</a:t>
            </a:r>
            <a:endParaRPr sz="13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Lack of consumer education on options</a:t>
            </a:r>
            <a:endParaRPr sz="13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It takes 7+ years on average for someone to buy a hearing aid</a:t>
            </a:r>
            <a:endParaRPr sz="13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Brain degeneration (increased risk of cognitive decline, Alzheimer’s, dementia)</a:t>
            </a:r>
            <a:endParaRPr sz="13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12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The Solution:</a:t>
            </a:r>
            <a:r>
              <a:rPr lang="en" sz="15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Affordability and accessibility</a:t>
            </a:r>
            <a:endParaRPr i="1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1140063" y="3927372"/>
            <a:ext cx="402000" cy="4020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1140063" y="1779188"/>
            <a:ext cx="402000" cy="4020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 r="-10460"/>
          <a:stretch/>
        </p:blipFill>
        <p:spPr>
          <a:xfrm>
            <a:off x="1140100" y="1775368"/>
            <a:ext cx="443975" cy="4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 rotWithShape="1">
          <a:blip r:embed="rId4">
            <a:alphaModFix/>
          </a:blip>
          <a:srcRect b="-29065"/>
          <a:stretch/>
        </p:blipFill>
        <p:spPr>
          <a:xfrm>
            <a:off x="1140113" y="3927372"/>
            <a:ext cx="401925" cy="518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35"/>
          <p:cNvCxnSpPr/>
          <p:nvPr/>
        </p:nvCxnSpPr>
        <p:spPr>
          <a:xfrm>
            <a:off x="1608925" y="4441600"/>
            <a:ext cx="2696700" cy="0"/>
          </a:xfrm>
          <a:prstGeom prst="straightConnector1">
            <a:avLst/>
          </a:prstGeom>
          <a:noFill/>
          <a:ln w="19050" cap="flat" cmpd="sng">
            <a:solidFill>
              <a:srgbClr val="FFD5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/>
          <p:nvPr/>
        </p:nvSpPr>
        <p:spPr>
          <a:xfrm>
            <a:off x="922250" y="850825"/>
            <a:ext cx="803700" cy="1216500"/>
          </a:xfrm>
          <a:prstGeom prst="roundRect">
            <a:avLst>
              <a:gd name="adj" fmla="val 50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3" name="Google Shape;3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234971" y="1860271"/>
            <a:ext cx="1754426" cy="369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000344" y="1557330"/>
            <a:ext cx="1754423" cy="430493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/>
          <p:nvPr/>
        </p:nvSpPr>
        <p:spPr>
          <a:xfrm>
            <a:off x="1881500" y="767475"/>
            <a:ext cx="6753000" cy="12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244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Hearing aid buyers are getting younger</a:t>
            </a:r>
            <a:endParaRPr sz="28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8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2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6" name="Google Shape;306;p36"/>
          <p:cNvSpPr txBox="1"/>
          <p:nvPr/>
        </p:nvSpPr>
        <p:spPr>
          <a:xfrm>
            <a:off x="1827925" y="1287138"/>
            <a:ext cx="59622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The average hearing aid user is aged 74+ 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Audien’s average customer is age 55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●"/>
            </a:pPr>
            <a:r>
              <a:rPr lang="en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25% of customers are buying for someone else</a:t>
            </a:r>
            <a:endParaRPr b="1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36"/>
          <p:cNvSpPr txBox="1"/>
          <p:nvPr/>
        </p:nvSpPr>
        <p:spPr>
          <a:xfrm>
            <a:off x="796950" y="2450775"/>
            <a:ext cx="3634500" cy="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5495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Hearing aid market segments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36"/>
          <p:cNvSpPr txBox="1"/>
          <p:nvPr/>
        </p:nvSpPr>
        <p:spPr>
          <a:xfrm>
            <a:off x="1079500" y="3005187"/>
            <a:ext cx="4955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5495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65-75+:</a:t>
            </a:r>
            <a:r>
              <a:rPr lang="en" sz="20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Average traditional hearing aid user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5495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50+:</a:t>
            </a:r>
            <a:r>
              <a:rPr lang="en" sz="16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OTC hearing aid users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5495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20-50:</a:t>
            </a:r>
            <a:r>
              <a:rPr lang="en" sz="1600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Buying hearing aids for someone else</a:t>
            </a:r>
            <a:endParaRPr dirty="0">
              <a:solidFill>
                <a:srgbClr val="35495E"/>
              </a:solidFill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1337775" y="2839825"/>
            <a:ext cx="2964900" cy="312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0" name="Google Shape;310;p36"/>
          <p:cNvSpPr txBox="1"/>
          <p:nvPr/>
        </p:nvSpPr>
        <p:spPr>
          <a:xfrm>
            <a:off x="1234600" y="4604100"/>
            <a:ext cx="5646900" cy="1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Source: </a:t>
            </a:r>
            <a:r>
              <a:rPr lang="en" sz="500" u="sng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url?sa=t&amp;rct=j&amp;q=&amp;esrc=s&amp;source=web&amp;cd=&amp;ved=2ahUKEwi1zujX8eeCAxUcM0QIHfWED0EQFnoECBEQAw&amp;url=https%3A%2F%2Fwww.ncbi.nlm.nih.gov%2Fpmc%2Farticles%2FPMC3665209%2F%23%3A~%3Atext%3DFor%2520those%2520who%2520are%2520candidates%2CDavis%2520et%2520al%252C%25202007).&amp;usg=AOvVaw13ZgeIvOivrTlCQ8SnI0K2&amp;opi=89978449</a:t>
            </a:r>
            <a:endParaRPr sz="5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1" name="Google Shape;31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075" y="1081650"/>
            <a:ext cx="671550" cy="6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/>
          <p:nvPr/>
        </p:nvSpPr>
        <p:spPr>
          <a:xfrm>
            <a:off x="1098400" y="1952075"/>
            <a:ext cx="1956300" cy="2495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D5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7" name="Google Shape;317;p37"/>
          <p:cNvSpPr/>
          <p:nvPr/>
        </p:nvSpPr>
        <p:spPr>
          <a:xfrm>
            <a:off x="3509425" y="1774775"/>
            <a:ext cx="1956300" cy="3049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D5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8" name="Google Shape;318;p37"/>
          <p:cNvSpPr/>
          <p:nvPr/>
        </p:nvSpPr>
        <p:spPr>
          <a:xfrm>
            <a:off x="5959550" y="1222450"/>
            <a:ext cx="2283000" cy="3664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D5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9" name="Google Shape;319;p37"/>
          <p:cNvSpPr txBox="1"/>
          <p:nvPr/>
        </p:nvSpPr>
        <p:spPr>
          <a:xfrm>
            <a:off x="828975" y="485825"/>
            <a:ext cx="7413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Consumers in the OTC world – </a:t>
            </a:r>
            <a:endParaRPr sz="28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reducing the barrier to entry</a:t>
            </a:r>
            <a:endParaRPr sz="21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800">
              <a:solidFill>
                <a:srgbClr val="FFD54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200">
              <a:solidFill>
                <a:srgbClr val="FFD54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0" name="Google Shape;320;p37"/>
          <p:cNvSpPr txBox="1"/>
          <p:nvPr/>
        </p:nvSpPr>
        <p:spPr>
          <a:xfrm>
            <a:off x="1163275" y="2159709"/>
            <a:ext cx="1856100" cy="19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495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matters most to them (in order of importance)?</a:t>
            </a:r>
            <a:endParaRPr sz="1200">
              <a:solidFill>
                <a:srgbClr val="35495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576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Price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576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Size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576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Comfort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576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Ease of use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6576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Sound quality</a:t>
            </a:r>
            <a:endParaRPr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3617163" y="1896684"/>
            <a:ext cx="1856100" cy="27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495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How does the hearing experience compare to other consumer products they use daily?</a:t>
            </a:r>
            <a:endParaRPr sz="1200">
              <a:solidFill>
                <a:srgbClr val="35495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Char char="●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Consumers crave simple products that work for them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marR="9144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Char char="●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Commodities like the TV, the cell phone, etc.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6089951" y="1344350"/>
            <a:ext cx="2077500" cy="3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495E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These are the customers that currently walk out the door without buying</a:t>
            </a:r>
            <a:endParaRPr sz="1200">
              <a:solidFill>
                <a:srgbClr val="35495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Char char="●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Traditional products are too complex, too big, too expensive… especially for new entrants to the hearing market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100"/>
              <a:buFont typeface="Montserrat"/>
              <a:buChar char="●"/>
            </a:pPr>
            <a:r>
              <a:rPr lang="en" sz="110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These customers will buy more expensive products as they move up the value chain over time</a:t>
            </a: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>
            <a:spLocks noGrp="1"/>
          </p:cNvSpPr>
          <p:nvPr>
            <p:ph type="title" idx="4294967295"/>
          </p:nvPr>
        </p:nvSpPr>
        <p:spPr>
          <a:xfrm>
            <a:off x="713100" y="659350"/>
            <a:ext cx="8240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OTC hearing products consumers want</a:t>
            </a:r>
            <a:endParaRPr sz="2600" b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8" name="Google Shape;328;p38"/>
          <p:cNvSpPr txBox="1">
            <a:spLocks noGrp="1"/>
          </p:cNvSpPr>
          <p:nvPr>
            <p:ph type="body" idx="4294967295"/>
          </p:nvPr>
        </p:nvSpPr>
        <p:spPr>
          <a:xfrm>
            <a:off x="1081013" y="2370000"/>
            <a:ext cx="7683600" cy="31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Rechargeable, easy to use, affordable CIC</a:t>
            </a:r>
            <a:endParaRPr sz="2000" dirty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People want discreet hearing aids that get the job done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Walmart: Atom One OTC hearing aid for $98</a:t>
            </a:r>
            <a:endParaRPr sz="15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9" name="Google Shape;3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08" y="1389857"/>
            <a:ext cx="1805914" cy="180588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8"/>
          <p:cNvSpPr/>
          <p:nvPr/>
        </p:nvSpPr>
        <p:spPr>
          <a:xfrm>
            <a:off x="804600" y="689303"/>
            <a:ext cx="512700" cy="5127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1" name="Google Shape;33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616" y="689319"/>
            <a:ext cx="512784" cy="512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5478" y="1309251"/>
            <a:ext cx="1934914" cy="19348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3FF3F-97FE-57CC-FA89-48DD8CA03607}"/>
              </a:ext>
            </a:extLst>
          </p:cNvPr>
          <p:cNvSpPr txBox="1"/>
          <p:nvPr/>
        </p:nvSpPr>
        <p:spPr>
          <a:xfrm>
            <a:off x="1898574" y="1578959"/>
            <a:ext cx="4691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35495E"/>
                </a:solidFill>
                <a:latin typeface="Montserrat Medium"/>
                <a:sym typeface="Montserrat Medium"/>
              </a:rPr>
              <a:t>Atom</a:t>
            </a:r>
            <a:br>
              <a:rPr lang="en" dirty="0">
                <a:solidFill>
                  <a:srgbClr val="35495E"/>
                </a:solidFill>
                <a:latin typeface="Montserrat Medium"/>
                <a:sym typeface="Montserrat Medium"/>
              </a:rPr>
            </a:br>
            <a:r>
              <a:rPr lang="en" dirty="0">
                <a:solidFill>
                  <a:srgbClr val="35495E"/>
                </a:solidFill>
                <a:latin typeface="Montserrat Medium"/>
                <a:sym typeface="Montserrat Medium"/>
              </a:rPr>
              <a:t>Pro 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C2D72-9351-5451-C955-8A795E4EC29A}"/>
              </a:ext>
            </a:extLst>
          </p:cNvPr>
          <p:cNvSpPr txBox="1"/>
          <p:nvPr/>
        </p:nvSpPr>
        <p:spPr>
          <a:xfrm>
            <a:off x="5773881" y="1606073"/>
            <a:ext cx="4296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35495E"/>
                </a:solidFill>
                <a:latin typeface="Montserrat Medium"/>
                <a:sym typeface="Montserrat Medium"/>
              </a:rPr>
              <a:t>Atom  2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9" descr="Z:/17-ID25-4-助听耳机外观设计/cmf/w.pngw"/>
          <p:cNvPicPr preferRelativeResize="0"/>
          <p:nvPr/>
        </p:nvPicPr>
        <p:blipFill rotWithShape="1">
          <a:blip r:embed="rId3">
            <a:alphaModFix/>
          </a:blip>
          <a:srcRect l="25217" t="49" r="30133" b="39"/>
          <a:stretch/>
        </p:blipFill>
        <p:spPr>
          <a:xfrm>
            <a:off x="2525945" y="1138325"/>
            <a:ext cx="1728048" cy="217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069" y="1441394"/>
            <a:ext cx="1874016" cy="187403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 txBox="1">
            <a:spLocks noGrp="1"/>
          </p:cNvSpPr>
          <p:nvPr>
            <p:ph type="title" idx="4294967295"/>
          </p:nvPr>
        </p:nvSpPr>
        <p:spPr>
          <a:xfrm>
            <a:off x="713100" y="659350"/>
            <a:ext cx="8240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OTC hearing products consumers want</a:t>
            </a:r>
            <a:endParaRPr sz="2600" b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0" name="Google Shape;340;p39"/>
          <p:cNvSpPr/>
          <p:nvPr/>
        </p:nvSpPr>
        <p:spPr>
          <a:xfrm>
            <a:off x="804600" y="689303"/>
            <a:ext cx="512700" cy="5127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1" name="Google Shape;34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4616" y="689319"/>
            <a:ext cx="512784" cy="51278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9"/>
          <p:cNvSpPr txBox="1">
            <a:spLocks noGrp="1"/>
          </p:cNvSpPr>
          <p:nvPr>
            <p:ph type="body" idx="4294967295"/>
          </p:nvPr>
        </p:nvSpPr>
        <p:spPr>
          <a:xfrm>
            <a:off x="1297636" y="2287873"/>
            <a:ext cx="7683600" cy="31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5495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Product innovation on RICs</a:t>
            </a:r>
            <a:endParaRPr sz="2000" dirty="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RIC tech is getting better and prices are getting lower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Easy to use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Self fitting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Bluetooth /app controlled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○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Telehealth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B352A4-5D0D-471B-3063-EAD22859379F}"/>
              </a:ext>
            </a:extLst>
          </p:cNvPr>
          <p:cNvSpPr txBox="1"/>
          <p:nvPr/>
        </p:nvSpPr>
        <p:spPr>
          <a:xfrm>
            <a:off x="2041372" y="1606073"/>
            <a:ext cx="4216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495E"/>
                </a:solidFill>
                <a:latin typeface="Montserrat Medium"/>
                <a:sym typeface="Montserrat Medium"/>
              </a:rPr>
              <a:t>i</a:t>
            </a:r>
            <a:r>
              <a:rPr lang="en" dirty="0">
                <a:solidFill>
                  <a:srgbClr val="35495E"/>
                </a:solidFill>
                <a:latin typeface="Montserrat Medium"/>
                <a:sym typeface="Montserrat Medium"/>
              </a:rPr>
              <a:t>on pro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CE253-5278-294D-91A0-72D32ADBA6DA}"/>
              </a:ext>
            </a:extLst>
          </p:cNvPr>
          <p:cNvSpPr txBox="1"/>
          <p:nvPr/>
        </p:nvSpPr>
        <p:spPr>
          <a:xfrm>
            <a:off x="5702123" y="1606073"/>
            <a:ext cx="39866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rgbClr val="35495E"/>
                </a:solidFill>
                <a:latin typeface="Montserrat Medium"/>
                <a:sym typeface="Montserrat Medium"/>
              </a:rPr>
              <a:t>ion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/>
          <p:nvPr/>
        </p:nvSpPr>
        <p:spPr>
          <a:xfrm>
            <a:off x="1274550" y="683475"/>
            <a:ext cx="75915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90"/>
              <a:buFont typeface="Arial"/>
              <a:buNone/>
            </a:pPr>
            <a:r>
              <a:rPr lang="en" sz="252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OTC is an </a:t>
            </a:r>
            <a:r>
              <a:rPr lang="en" sz="2520" b="1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opportunity</a:t>
            </a:r>
            <a:r>
              <a:rPr lang="en" sz="2520">
                <a:solidFill>
                  <a:srgbClr val="35495E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not a risk</a:t>
            </a:r>
            <a:endParaRPr sz="2544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31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</a:pPr>
            <a:endParaRPr sz="2500">
              <a:solidFill>
                <a:srgbClr val="35495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8" name="Google Shape;348;p40"/>
          <p:cNvSpPr/>
          <p:nvPr/>
        </p:nvSpPr>
        <p:spPr>
          <a:xfrm>
            <a:off x="1317388" y="1646538"/>
            <a:ext cx="402000" cy="4020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9" name="Google Shape;349;p40"/>
          <p:cNvSpPr txBox="1"/>
          <p:nvPr/>
        </p:nvSpPr>
        <p:spPr>
          <a:xfrm>
            <a:off x="934400" y="1634675"/>
            <a:ext cx="7351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35495E"/>
                </a:solidFill>
                <a:latin typeface="Montserrat Medium" panose="00000600000000000000" pitchFamily="50" charset="0"/>
                <a:ea typeface="Montserrat"/>
                <a:cs typeface="Montserrat"/>
                <a:sym typeface="Montserrat"/>
              </a:rPr>
              <a:t>Lowers barrier to entry and time to purchase</a:t>
            </a:r>
            <a:endParaRPr sz="1800" dirty="0">
              <a:solidFill>
                <a:srgbClr val="35495E"/>
              </a:solidFill>
              <a:latin typeface="Montserrat Medium" panose="00000600000000000000" pitchFamily="50" charset="0"/>
              <a:ea typeface="Montserrat"/>
              <a:cs typeface="Montserrat"/>
              <a:sym typeface="Montserrat"/>
            </a:endParaRPr>
          </a:p>
          <a:p>
            <a:pPr marL="13716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●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On average, an Audien customer purchases a hearing aid within 5 days of first interacting with our brand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35495E"/>
                </a:solidFill>
                <a:latin typeface="Montserrat Medium" panose="00000600000000000000" pitchFamily="50" charset="0"/>
                <a:ea typeface="Montserrat"/>
                <a:cs typeface="Montserrat"/>
                <a:sym typeface="Montserrat"/>
              </a:rPr>
              <a:t>Customers repeat purchase more frequently</a:t>
            </a:r>
            <a:endParaRPr sz="1800" dirty="0">
              <a:solidFill>
                <a:srgbClr val="35495E"/>
              </a:solidFill>
              <a:latin typeface="Montserrat Medium" panose="00000600000000000000" pitchFamily="50" charset="0"/>
              <a:ea typeface="Montserrat"/>
              <a:cs typeface="Montserrat"/>
              <a:sym typeface="Montserrat"/>
            </a:endParaRPr>
          </a:p>
          <a:p>
            <a:pPr marL="13716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5495E"/>
              </a:buClr>
              <a:buSzPts val="1400"/>
              <a:buFont typeface="Montserrat"/>
              <a:buChar char="●"/>
            </a:pPr>
            <a:r>
              <a:rPr lang="en" dirty="0">
                <a:solidFill>
                  <a:srgbClr val="35495E"/>
                </a:solidFill>
                <a:latin typeface="Montserrat"/>
                <a:ea typeface="Montserrat"/>
                <a:cs typeface="Montserrat"/>
                <a:sym typeface="Montserrat"/>
              </a:rPr>
              <a:t>Audien has a 15% repurchase rate in just 3 years</a:t>
            </a:r>
            <a:endParaRPr dirty="0">
              <a:solidFill>
                <a:srgbClr val="35495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35495E"/>
                </a:solidFill>
                <a:latin typeface="Montserrat Medium" panose="00000600000000000000" pitchFamily="50" charset="0"/>
                <a:ea typeface="Montserrat"/>
                <a:cs typeface="Montserrat"/>
                <a:sym typeface="Montserrat"/>
              </a:rPr>
              <a:t>Opens the door for premium products over customer lifecycle</a:t>
            </a:r>
            <a:endParaRPr sz="1800" dirty="0">
              <a:solidFill>
                <a:srgbClr val="35495E"/>
              </a:solidFill>
              <a:latin typeface="Montserrat Medium" panose="00000600000000000000" pitchFamily="50" charset="0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1292463" y="2767075"/>
            <a:ext cx="402000" cy="4020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1274550" y="3668438"/>
            <a:ext cx="402000" cy="4020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2" name="Google Shape;3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475" y="2767075"/>
            <a:ext cx="402000" cy="4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7400" y="1646550"/>
            <a:ext cx="402000" cy="4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4538" y="3668450"/>
            <a:ext cx="402000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aying Goodbye to a Co-Worker - Business Meeting by Slidesgo">
  <a:themeElements>
    <a:clrScheme name="Simple Light">
      <a:dk1>
        <a:srgbClr val="1C448A"/>
      </a:dk1>
      <a:lt1>
        <a:srgbClr val="FFFFFF"/>
      </a:lt1>
      <a:dk2>
        <a:srgbClr val="EAB625"/>
      </a:dk2>
      <a:lt2>
        <a:srgbClr val="000000"/>
      </a:lt2>
      <a:accent1>
        <a:srgbClr val="47A3F7"/>
      </a:accent1>
      <a:accent2>
        <a:srgbClr val="4CD2F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794</Words>
  <Application>Microsoft Office PowerPoint</Application>
  <PresentationFormat>On-screen Show (16:9)</PresentationFormat>
  <Paragraphs>106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Montserrat ExtraBold</vt:lpstr>
      <vt:lpstr>Montserrat Medium</vt:lpstr>
      <vt:lpstr>PT Sans</vt:lpstr>
      <vt:lpstr>Montserrat SemiBold</vt:lpstr>
      <vt:lpstr>Roboto Condensed Light</vt:lpstr>
      <vt:lpstr>Montserrat</vt:lpstr>
      <vt:lpstr>Bebas Neue</vt:lpstr>
      <vt:lpstr>Nunito</vt:lpstr>
      <vt:lpstr>Arial</vt:lpstr>
      <vt:lpstr>Saying Goodbye to a Co-Worker - Business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OTC hearing products consumers want</vt:lpstr>
      <vt:lpstr>OTC hearing products consumers want</vt:lpstr>
      <vt:lpstr>PowerPoint Presentation</vt:lpstr>
      <vt:lpstr>Why OTC brands &amp;  patients need doctors</vt:lpstr>
      <vt:lpstr>How OTC hearing brands and the medical community can work together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Stern</cp:lastModifiedBy>
  <cp:revision>5</cp:revision>
  <dcterms:modified xsi:type="dcterms:W3CDTF">2023-12-01T17:03:19Z</dcterms:modified>
</cp:coreProperties>
</file>